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4" r:id="rId3"/>
    <p:sldId id="286" r:id="rId4"/>
    <p:sldId id="287" r:id="rId5"/>
    <p:sldId id="288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61" r:id="rId17"/>
    <p:sldId id="272" r:id="rId18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6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dirty="0"/>
              <a:t>Kategórie</a:t>
            </a:r>
            <a:r>
              <a:rPr lang="en-US" dirty="0"/>
              <a:t> </a:t>
            </a:r>
            <a:r>
              <a:rPr lang="en-US" dirty="0" err="1"/>
              <a:t>pozemkov</a:t>
            </a:r>
            <a:r>
              <a:rPr lang="sk-SK" dirty="0"/>
              <a:t> v SR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Druhy pozemkov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A0-4F48-BAC5-D16A1D776281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A0-4F48-BAC5-D16A1D77628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6A0-4F48-BAC5-D16A1D77628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Hárok1!$A$2:$A$4</c:f>
              <c:strCache>
                <c:ptCount val="3"/>
                <c:pt idx="0">
                  <c:v>Poľnohospodárska pôda</c:v>
                </c:pt>
                <c:pt idx="1">
                  <c:v>Lesné pozemky</c:v>
                </c:pt>
                <c:pt idx="2">
                  <c:v>Nepoľnohospodárske a nelesné pozemky</c:v>
                </c:pt>
              </c:strCache>
            </c:strRef>
          </c:cat>
          <c:val>
            <c:numRef>
              <c:f>Hárok1!$B$2:$B$4</c:f>
              <c:numCache>
                <c:formatCode>General</c:formatCode>
                <c:ptCount val="3"/>
                <c:pt idx="0">
                  <c:v>48.38</c:v>
                </c:pt>
                <c:pt idx="1">
                  <c:v>41.38</c:v>
                </c:pt>
                <c:pt idx="2">
                  <c:v>10.24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A0-4F48-BAC5-D16A1D77628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6666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021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3610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9823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4506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97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9173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444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3171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4279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173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DE698-279F-4EDB-8068-AC8B0CB0A686}" type="datetimeFigureOut">
              <a:rPr lang="sk-SK" smtClean="0"/>
              <a:t>15. 11. 2023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61ACC-3296-41A9-9BF8-6C3C58E667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57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ortal.vupop.sk/portal/apps/webappviewer/index.html?id=1b9830b956ac411e9789aac54effa744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660100" y="562709"/>
            <a:ext cx="101936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/>
              <a:t>NÁRODNÁ LEGISLATÍVA SR O OCHRANE PÔDY</a:t>
            </a:r>
          </a:p>
          <a:p>
            <a:r>
              <a:rPr lang="sk-SK" sz="3600" dirty="0"/>
              <a:t> V KONTEXTE PRIPRAVOVANEJ LEGISLATÍVY EÚ</a:t>
            </a:r>
          </a:p>
          <a:p>
            <a:r>
              <a:rPr lang="sk-SK" sz="3600" dirty="0"/>
              <a:t> (SMERNICE O MONITORINGU A ODOLNOSTI PÔDY)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3527744" y="2599569"/>
            <a:ext cx="2143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/>
              <a:t>Richard Lazúr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3527744" y="3161400"/>
            <a:ext cx="3257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 pozemkových úprav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8" y="4926003"/>
            <a:ext cx="4819984" cy="204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25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Pôdne </a:t>
            </a:r>
            <a:r>
              <a:rPr lang="sk-SK" dirty="0" err="1"/>
              <a:t>deskriptory</a:t>
            </a:r>
            <a:r>
              <a:rPr lang="sk-SK" dirty="0"/>
              <a:t>, kritériá zdravia pôdy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b="1" dirty="0"/>
              <a:t>Smernica:</a:t>
            </a:r>
          </a:p>
          <a:p>
            <a:pPr>
              <a:buFontTx/>
              <a:buChar char="-"/>
            </a:pPr>
            <a:r>
              <a:rPr lang="sk-SK" dirty="0"/>
              <a:t>Uvedené v prílohe I Smernice 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sk-SK" dirty="0"/>
              <a:t>Niektoré z nich – napr. limity pre kontamináciu ťažkými kovmi – ponechaných na ČŠ v rámci „flexibility“</a:t>
            </a:r>
          </a:p>
          <a:p>
            <a:pPr>
              <a:buFontTx/>
              <a:buChar char="-"/>
            </a:pPr>
            <a:r>
              <a:rPr lang="sk-SK" dirty="0"/>
              <a:t>Princíp „</a:t>
            </a:r>
            <a:r>
              <a:rPr lang="sk-SK" dirty="0" err="1"/>
              <a:t>one</a:t>
            </a:r>
            <a:r>
              <a:rPr lang="sk-SK" dirty="0"/>
              <a:t> </a:t>
            </a:r>
            <a:r>
              <a:rPr lang="sk-SK" dirty="0" err="1"/>
              <a:t>out</a:t>
            </a:r>
            <a:r>
              <a:rPr lang="sk-SK" dirty="0"/>
              <a:t> – </a:t>
            </a:r>
            <a:r>
              <a:rPr lang="sk-SK" dirty="0" err="1"/>
              <a:t>all</a:t>
            </a:r>
            <a:r>
              <a:rPr lang="sk-SK" dirty="0"/>
              <a:t> </a:t>
            </a:r>
            <a:r>
              <a:rPr lang="sk-SK" dirty="0" err="1"/>
              <a:t>out</a:t>
            </a:r>
            <a:r>
              <a:rPr lang="sk-SK" dirty="0"/>
              <a:t>“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r>
              <a:rPr lang="sk-SK" dirty="0"/>
              <a:t>Indikátory a limitné hodnoty degradácie pôdy pre kontamináciu, eróziu, zhutnenie a úbytok organickej hmoty sú uvedené v prílohách vyhl. 508/2004 </a:t>
            </a:r>
            <a:r>
              <a:rPr lang="sk-SK" dirty="0" err="1"/>
              <a:t>Z.z</a:t>
            </a:r>
            <a:r>
              <a:rPr lang="sk-SK" dirty="0"/>
              <a:t>.</a:t>
            </a:r>
          </a:p>
          <a:p>
            <a:r>
              <a:rPr lang="sk-SK" dirty="0"/>
              <a:t>Potreba harmonizácie – mnohé z nich sú oproti Smernici odlišné, mnohé majú odlišné limitné hodnoty, niektoré chýbajú </a:t>
            </a:r>
          </a:p>
          <a:p>
            <a:r>
              <a:rPr lang="sk-SK" dirty="0"/>
              <a:t>Harmonizácia bude predmetom rozsiahlych diskusií, na niektorých indikátoroch a ich limitných hodnotách chýba aj odborný, nie len politický konsenzus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96322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462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Jeden príklad za všetky - erózia pôdy :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b="1" dirty="0"/>
              <a:t>Smernica:</a:t>
            </a:r>
          </a:p>
          <a:p>
            <a:pPr>
              <a:buFontTx/>
              <a:buChar char="-"/>
            </a:pPr>
            <a:r>
              <a:rPr lang="sk-SK" dirty="0"/>
              <a:t>Limitná hodnota pre stratu pôdy eróziou podľa Smernice je </a:t>
            </a:r>
            <a:r>
              <a:rPr lang="sk-SK" b="1" dirty="0"/>
              <a:t>2 tony/ha za rok</a:t>
            </a:r>
          </a:p>
          <a:p>
            <a:pPr>
              <a:buFontTx/>
              <a:buChar char="-"/>
            </a:pPr>
            <a:r>
              <a:rPr lang="sk-SK" dirty="0"/>
              <a:t>- ide o sumárnu hodnotu pre stratu pôdy všetkými eróznymi procesmi (vodná aj veterná erózia)</a:t>
            </a:r>
          </a:p>
          <a:p>
            <a:pPr>
              <a:buFontTx/>
              <a:buChar char="-"/>
            </a:pPr>
            <a:r>
              <a:rPr lang="sk-SK" dirty="0"/>
              <a:t>Hodnota je odvodená od priemernej rýchlosti tvorby novej pôdy stanovenej na 1,4 ton/ha za rok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b="1" dirty="0"/>
              <a:t>Príloha č. 6 k vyhláške 508/2004 </a:t>
            </a:r>
            <a:r>
              <a:rPr lang="sk-SK" b="1" dirty="0" err="1"/>
              <a:t>Z.z</a:t>
            </a:r>
            <a:r>
              <a:rPr lang="sk-SK" b="1" dirty="0"/>
              <a:t>.</a:t>
            </a:r>
          </a:p>
          <a:p>
            <a:pPr marL="0" indent="0">
              <a:buNone/>
            </a:pPr>
            <a:r>
              <a:rPr lang="sk-SK" dirty="0"/>
              <a:t>Limitné hodnoty odnosu pôdy pri vodnej erózii v tonách/ha za rok:</a:t>
            </a:r>
          </a:p>
          <a:p>
            <a:pPr>
              <a:buFontTx/>
              <a:buChar char="-"/>
            </a:pPr>
            <a:r>
              <a:rPr lang="sk-SK" dirty="0"/>
              <a:t>Plytké pôdy do 0,3 m - 5</a:t>
            </a:r>
          </a:p>
          <a:p>
            <a:pPr>
              <a:buFontTx/>
              <a:buChar char="-"/>
            </a:pPr>
            <a:r>
              <a:rPr lang="sk-SK" dirty="0"/>
              <a:t>Stredne hlboké pôdy 0,3-0,6 m – 10 </a:t>
            </a:r>
          </a:p>
          <a:p>
            <a:pPr>
              <a:buFontTx/>
              <a:buChar char="-"/>
            </a:pPr>
            <a:r>
              <a:rPr lang="sk-SK" dirty="0"/>
              <a:t>Hlboké pôdy 0,6.0,9 m – 15</a:t>
            </a:r>
          </a:p>
          <a:p>
            <a:pPr>
              <a:buFontTx/>
              <a:buChar char="-"/>
            </a:pPr>
            <a:r>
              <a:rPr lang="sk-SK" dirty="0"/>
              <a:t>Veľmi hlboké pôdy nad 0,9 m – 20</a:t>
            </a:r>
          </a:p>
          <a:p>
            <a:pPr marL="0" indent="0">
              <a:buNone/>
            </a:pPr>
            <a:r>
              <a:rPr lang="sk-SK" dirty="0"/>
              <a:t>Limitná hodnota odnosu pôdy veternou eróziou – 15 t/ha za rok </a:t>
            </a:r>
          </a:p>
          <a:p>
            <a:pPr>
              <a:buFontTx/>
              <a:buChar char="-"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75463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462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Udržateľné obhospodarovanie pôdy: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b="1" dirty="0"/>
              <a:t>Smernica:</a:t>
            </a:r>
          </a:p>
          <a:p>
            <a:pPr marL="0" indent="0">
              <a:buNone/>
            </a:pPr>
            <a:r>
              <a:rPr lang="sk-SK" dirty="0"/>
              <a:t>Do 4 rokov od nadobudnutia účinnosti Smernice ČŠ prijmú jedno z týchto opatrení:</a:t>
            </a:r>
          </a:p>
          <a:p>
            <a:pPr marL="514350" indent="-514350">
              <a:buAutoNum type="alphaLcParenR"/>
            </a:pPr>
            <a:r>
              <a:rPr lang="sk-SK" dirty="0"/>
              <a:t>Vymedzenie postupov udržateľného obhospodarovania pôdy, ktorými sa dodržiavajú zásady uvedené v prílohe III, alebo</a:t>
            </a:r>
          </a:p>
          <a:p>
            <a:pPr marL="514350" indent="-514350">
              <a:buAutoNum type="alphaLcParenR"/>
            </a:pPr>
            <a:r>
              <a:rPr lang="sk-SK" dirty="0"/>
              <a:t>Vymedzenie postupov z negatívnym vplyvom na zdravie pôdy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pPr marL="0" indent="0" algn="just">
              <a:buNone/>
            </a:pPr>
            <a:r>
              <a:rPr lang="sk-SK" dirty="0"/>
              <a:t>Podľa § 2 písm. e) zákona sa rozumie „trvalo udržateľným využívaním poľnohospodárskej pôdy a obhospodarovaním poľnohospodárskej pôdy využívanie a ochrana vlastností a funkcií takým spôsobom a v takom rozsahu, aby sa zachovala jej biologická rozmanitosť, úrodnosť, schopnosť obnovy a schopnosť plniť všetky funkcie“ </a:t>
            </a:r>
          </a:p>
          <a:p>
            <a:pPr marL="0" indent="0" algn="just">
              <a:buNone/>
            </a:pPr>
            <a:r>
              <a:rPr lang="sk-SK" dirty="0"/>
              <a:t>- Bez ďalšej špecifikácie postupov</a:t>
            </a:r>
          </a:p>
          <a:p>
            <a:pPr>
              <a:buFontTx/>
              <a:buChar char="-"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535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462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Zásady zmierňovania záberu pôdy :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k-SK" b="1" dirty="0"/>
              <a:t>Smernica:</a:t>
            </a:r>
          </a:p>
          <a:p>
            <a:r>
              <a:rPr lang="sk-SK" dirty="0"/>
              <a:t>Oproti očakávaniam (cieľ „no net </a:t>
            </a:r>
            <a:r>
              <a:rPr lang="sk-SK" dirty="0" err="1"/>
              <a:t>land</a:t>
            </a:r>
            <a:r>
              <a:rPr lang="sk-SK" dirty="0"/>
              <a:t> </a:t>
            </a:r>
            <a:r>
              <a:rPr lang="sk-SK" dirty="0" err="1"/>
              <a:t>take</a:t>
            </a:r>
            <a:r>
              <a:rPr lang="sk-SK" dirty="0"/>
              <a:t>“) v návrh rozpracované veľmi stručne</a:t>
            </a:r>
          </a:p>
          <a:p>
            <a:r>
              <a:rPr lang="sk-SK" dirty="0"/>
              <a:t>V najväčšej možnej miere „podľa technických a hospodárskych možností“ zabrániť strate schopnosti pôdy poskytovať ekosystémové služby a to obmedzením plochy záberu, výberom oblastí v ktorých by sa  minimalizovala strata ekosystémových služieb a uskutočňovaním záberu spôsobom minimalizujúcim negatívny vplyv na pôdu a čo najviac kompenzovať stratu schopnosti pôdy poskytovať ekosystémové služby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pPr algn="just"/>
            <a:r>
              <a:rPr lang="sk-SK" dirty="0"/>
              <a:t>Ochrana pred zábermi - Jedna z priorít zákona</a:t>
            </a:r>
          </a:p>
          <a:p>
            <a:pPr algn="just"/>
            <a:r>
              <a:rPr lang="sk-SK" dirty="0"/>
              <a:t>Veľmi prepracovaný systém diferencovanej ochrany pôdy založený na hodnotení jej kvality podľa BPEJ – 6 500 rôznych kódov, 9 skupín kvality, mapy BPEJ pre všetku PP, odvody za záber pôdy</a:t>
            </a:r>
          </a:p>
          <a:p>
            <a:pPr algn="just">
              <a:buFontTx/>
              <a:buChar char="-"/>
            </a:pPr>
            <a:r>
              <a:rPr lang="sk-SK" dirty="0"/>
              <a:t>Predmetom zákona je však tzv. odňatie PP – zmena druhu pozemku na nepoľnohospodársku pôdu</a:t>
            </a:r>
          </a:p>
          <a:p>
            <a:pPr algn="just">
              <a:buFontTx/>
              <a:buChar char="-"/>
            </a:pPr>
            <a:r>
              <a:rPr lang="sk-SK" dirty="0"/>
              <a:t>„</a:t>
            </a:r>
            <a:r>
              <a:rPr lang="sk-SK" dirty="0" err="1"/>
              <a:t>soil</a:t>
            </a:r>
            <a:r>
              <a:rPr lang="sk-SK" dirty="0"/>
              <a:t> </a:t>
            </a:r>
            <a:r>
              <a:rPr lang="sk-SK" dirty="0" err="1"/>
              <a:t>sealing</a:t>
            </a:r>
            <a:r>
              <a:rPr lang="sk-SK" dirty="0"/>
              <a:t>“ </a:t>
            </a:r>
            <a:r>
              <a:rPr lang="sk-SK" dirty="0" err="1"/>
              <a:t>t.j</a:t>
            </a:r>
            <a:r>
              <a:rPr lang="sk-SK" dirty="0"/>
              <a:t>. skutočný fyzický záber pôdy sa v zákone nerieši, neeviduje ani nevykazuje</a:t>
            </a:r>
          </a:p>
          <a:p>
            <a:pPr>
              <a:buFontTx/>
              <a:buChar char="-"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87596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462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Kontaminované lokality :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k-SK" b="1" dirty="0"/>
              <a:t>Smernica - jedna z priorít, podrobne rozpracovaná:</a:t>
            </a:r>
          </a:p>
          <a:p>
            <a:r>
              <a:rPr lang="sk-SK" dirty="0"/>
              <a:t>Kontaminovaná lokalita - Plocha s potvrdeným výskytom kontaminácie pôdy (výskyt látky v koncentrácii škodlivej pre človeka alebo ŽP) v dôsledku </a:t>
            </a:r>
            <a:r>
              <a:rPr lang="sk-SK" dirty="0" err="1"/>
              <a:t>antropogénnych</a:t>
            </a:r>
            <a:r>
              <a:rPr lang="sk-SK" dirty="0"/>
              <a:t> činností z bodového zdroja</a:t>
            </a:r>
          </a:p>
          <a:p>
            <a:r>
              <a:rPr lang="sk-SK" dirty="0"/>
              <a:t>Identifikácia potenciálne kontaminovaných lokalít – podľa výskytu potenciálne kontaminujúcich činností, prevádzok, havárií</a:t>
            </a:r>
          </a:p>
          <a:p>
            <a:r>
              <a:rPr lang="sk-SK" dirty="0"/>
              <a:t>Povinnosť vykonať prieskum potenciálne </a:t>
            </a:r>
            <a:r>
              <a:rPr lang="sk-SK" dirty="0" err="1"/>
              <a:t>konaminovaných</a:t>
            </a:r>
            <a:r>
              <a:rPr lang="sk-SK" dirty="0"/>
              <a:t> lokalít </a:t>
            </a:r>
          </a:p>
          <a:p>
            <a:r>
              <a:rPr lang="sk-SK" dirty="0"/>
              <a:t>Posúdenie rizika osobitne pre každú kontaminovanú lokalitu, návrh a implementácia opatrení na zníženie rizika na úroveň prijateľnú pre ľudské zdravie a ŽP</a:t>
            </a:r>
          </a:p>
          <a:p>
            <a:r>
              <a:rPr lang="sk-SK" dirty="0"/>
              <a:t>Register kontaminovaných lokalít – do 4 rokov od účinnosti smernice – verejne prístupný 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k-SK" b="1" dirty="0"/>
              <a:t>Legislatíva SR – komplexne riešená problematika:</a:t>
            </a:r>
          </a:p>
          <a:p>
            <a:pPr algn="just"/>
            <a:r>
              <a:rPr lang="sk-SK" dirty="0"/>
              <a:t>Podľa § 3 písm. t) </a:t>
            </a:r>
            <a:r>
              <a:rPr lang="sk-SK" b="1" dirty="0"/>
              <a:t>zákona č. 569/2007 </a:t>
            </a:r>
            <a:r>
              <a:rPr lang="sk-SK" b="1" dirty="0" err="1"/>
              <a:t>Z.z</a:t>
            </a:r>
            <a:r>
              <a:rPr lang="sk-SK" b="1" dirty="0"/>
              <a:t>. o geologických prácach </a:t>
            </a:r>
            <a:r>
              <a:rPr lang="sk-SK" dirty="0"/>
              <a:t>„environmentálna záťaž je znečistenie územia spôsobené činnosťou človeka, ktoré predstavuje závažné riziko pre ľudské zdravie alebo horninové prostredie, podzemnú vodu a pôdu“</a:t>
            </a:r>
          </a:p>
          <a:p>
            <a:pPr algn="just"/>
            <a:r>
              <a:rPr lang="sk-SK" b="1" dirty="0"/>
              <a:t>Zákon č. 409/2011 </a:t>
            </a:r>
            <a:r>
              <a:rPr lang="sk-SK" b="1" dirty="0" err="1"/>
              <a:t>Z.z</a:t>
            </a:r>
            <a:r>
              <a:rPr lang="sk-SK" b="1" dirty="0"/>
              <a:t>. o niektorých opatreniach na úseku environmentálnej záťaže </a:t>
            </a:r>
            <a:r>
              <a:rPr lang="sk-SK" dirty="0"/>
              <a:t>– identifikácia environmentálnej záťaže, určenie pôvodcu, resp. povinnej osoby, postup pri sanácii environmentálnej záťaže, kompetencie orgánov štátnej správy, sankcie</a:t>
            </a:r>
          </a:p>
          <a:p>
            <a:pPr algn="just"/>
            <a:r>
              <a:rPr lang="sk-SK" dirty="0"/>
              <a:t>Štátny program sanácie environmentálnych záťaží – podľa geologického zákona </a:t>
            </a:r>
          </a:p>
          <a:p>
            <a:pPr algn="just"/>
            <a:r>
              <a:rPr lang="sk-SK" dirty="0"/>
              <a:t>Informačný systém environmentálnych záťaží – podľa geologického zákona – obsahuje aj Atlas sanačných metód (podobne ako Smernica)</a:t>
            </a:r>
          </a:p>
          <a:p>
            <a:pPr algn="just"/>
            <a:r>
              <a:rPr lang="sk-SK" dirty="0"/>
              <a:t>V systéme evidovaných spolu 2 399 záťaží</a:t>
            </a:r>
          </a:p>
          <a:p>
            <a:pPr algn="just"/>
            <a:r>
              <a:rPr lang="sk-SK" dirty="0"/>
              <a:t>V kompetencii MŽP SR (ISEZ prevádzkuje SAŽP)</a:t>
            </a:r>
          </a:p>
          <a:p>
            <a:pPr>
              <a:buFontTx/>
              <a:buChar char="-"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97521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462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Transpozícia Smernice :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199" y="1577997"/>
            <a:ext cx="10515601" cy="1856523"/>
          </a:xfrm>
          <a:ln>
            <a:solidFill>
              <a:srgbClr val="00B05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k-SK" dirty="0"/>
              <a:t>Členské štáty uvedú do účinnosti zákony, iné predpisy a správne opatrenia potrebné na dosiahnutie súladu s touto Smernicou najneskôr</a:t>
            </a:r>
            <a:r>
              <a:rPr lang="sk-SK" b="1" dirty="0"/>
              <a:t> do 2 rokov od jej účinnosti. </a:t>
            </a:r>
          </a:p>
          <a:p>
            <a:pPr marL="0" indent="0">
              <a:buNone/>
            </a:pPr>
            <a:r>
              <a:rPr lang="sk-SK" dirty="0"/>
              <a:t>Znenie týchto predpisov, resp. ustanovení bezodkladne oznámia Komisii.  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947377"/>
            <a:ext cx="1781175" cy="2571750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553" y="3947377"/>
            <a:ext cx="3429001" cy="2571750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33" y="4183744"/>
            <a:ext cx="3509455" cy="2335383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9627546" y="4277198"/>
            <a:ext cx="2638572" cy="1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079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jekt pre obrázok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6" b="20416"/>
          <a:stretch>
            <a:fillRect/>
          </a:stretch>
        </p:blipFill>
        <p:spPr>
          <a:xfrm>
            <a:off x="5470168" y="457201"/>
            <a:ext cx="5885220" cy="6057224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92466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sk-SK" b="1" dirty="0"/>
              <a:t>VÝZVY :</a:t>
            </a:r>
          </a:p>
        </p:txBody>
      </p:sp>
      <p:sp>
        <p:nvSpPr>
          <p:cNvPr id="7" name="BlokTextu 6"/>
          <p:cNvSpPr txBox="1"/>
          <p:nvPr/>
        </p:nvSpPr>
        <p:spPr>
          <a:xfrm>
            <a:off x="779134" y="1525804"/>
            <a:ext cx="3992891" cy="46782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/>
              <a:t> </a:t>
            </a:r>
            <a:r>
              <a:rPr lang="sk-SK" sz="2000" dirty="0"/>
              <a:t>-   Rozsah pôsobnosti – všetky pôdy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Vymedzenie pôdnych okrskov a určenie príslušných orgánov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Posilnenie právneho rámca  monitoringu pôd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Návrh monitorovacej siete 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Harmonizácia pôdnych </a:t>
            </a:r>
            <a:r>
              <a:rPr lang="sk-SK" sz="2000" dirty="0" err="1"/>
              <a:t>deskriptorov</a:t>
            </a:r>
            <a:r>
              <a:rPr lang="sk-SK" sz="2000" dirty="0"/>
              <a:t>, limitných hodnôt zdravia pôdy a metodických postupov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Evidencia záberov pôdy 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Medzirezortná koordinácia (Kontaminované lokality – MŽP)</a:t>
            </a:r>
          </a:p>
          <a:p>
            <a:pPr marL="285750" indent="-285750">
              <a:buFontTx/>
              <a:buChar char="-"/>
            </a:pPr>
            <a:r>
              <a:rPr lang="sk-SK" sz="2000" dirty="0"/>
              <a:t> ...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71836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66536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BlokTextu 5"/>
          <p:cNvSpPr txBox="1"/>
          <p:nvPr/>
        </p:nvSpPr>
        <p:spPr>
          <a:xfrm>
            <a:off x="2759432" y="4057989"/>
            <a:ext cx="6627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400" dirty="0">
                <a:solidFill>
                  <a:srgbClr val="FFC000"/>
                </a:solidFill>
              </a:rPr>
              <a:t>Ďakujem za pozornosť!</a:t>
            </a:r>
          </a:p>
        </p:txBody>
      </p:sp>
    </p:spTree>
    <p:extLst>
      <p:ext uri="{BB962C8B-B14F-4D97-AF65-F5344CB8AC3E}">
        <p14:creationId xmlns:p14="http://schemas.microsoft.com/office/powerpoint/2010/main" val="313665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692562" y="300669"/>
            <a:ext cx="1129129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k-SK" sz="4000" dirty="0"/>
              <a:t>Právna úprava ochrany pôdy v SR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692562" y="2609242"/>
            <a:ext cx="9070240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/>
              <a:t>Počiatky osobitnej legislatívy na ochranu poľnohospodárskej pôdy u nás siahajú do roku 1958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92562" y="3277331"/>
            <a:ext cx="9698347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/>
              <a:t>Základná právna úprava ochrany pôdy: </a:t>
            </a:r>
          </a:p>
          <a:p>
            <a:r>
              <a:rPr lang="sk-SK" b="1" dirty="0"/>
              <a:t>Zákon č. 220/2004 Z. z. o ochrane a využívaní poľnohospodárskej pôdy a o zmene zákona č. 245/2003 </a:t>
            </a:r>
            <a:r>
              <a:rPr lang="sk-SK" b="1" dirty="0" err="1"/>
              <a:t>Z.z</a:t>
            </a:r>
            <a:r>
              <a:rPr lang="sk-SK" b="1" dirty="0"/>
              <a:t>. o integrovanej prevencii a kontrole znečisťovania životného prostredia a o zmene a doplnení niektorých zákonov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692562" y="4776417"/>
            <a:ext cx="7723141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Vyhláška č. 508/2004 </a:t>
            </a:r>
            <a:r>
              <a:rPr lang="sk-SK" b="1" dirty="0" err="1"/>
              <a:t>Z.z</a:t>
            </a:r>
            <a:r>
              <a:rPr lang="sk-SK" b="1" dirty="0"/>
              <a:t>. </a:t>
            </a:r>
            <a:r>
              <a:rPr lang="sk-SK" dirty="0"/>
              <a:t>ktorou sa vykonáva § 27 zákona č. 220/2004 </a:t>
            </a:r>
            <a:r>
              <a:rPr lang="sk-SK" dirty="0" err="1"/>
              <a:t>Z.z</a:t>
            </a:r>
            <a:r>
              <a:rPr lang="sk-SK" dirty="0"/>
              <a:t>. </a:t>
            </a:r>
          </a:p>
        </p:txBody>
      </p:sp>
      <p:sp>
        <p:nvSpPr>
          <p:cNvPr id="7" name="BlokTextu 6"/>
          <p:cNvSpPr txBox="1"/>
          <p:nvPr/>
        </p:nvSpPr>
        <p:spPr>
          <a:xfrm>
            <a:off x="692562" y="1487116"/>
            <a:ext cx="10418783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Zákon č. 543/2002 </a:t>
            </a:r>
            <a:r>
              <a:rPr lang="sk-SK" b="1" dirty="0" err="1"/>
              <a:t>Z.z</a:t>
            </a:r>
            <a:r>
              <a:rPr lang="sk-SK" b="1" dirty="0"/>
              <a:t>. o ochrane prírody a krajiny</a:t>
            </a:r>
          </a:p>
          <a:p>
            <a:r>
              <a:rPr lang="sk-SK" dirty="0"/>
              <a:t>§ 1 ods. 2 „Ak tento zákon neustanovuje inak, vzťahujú sa na ochranu zložiek životného prostredia </a:t>
            </a:r>
            <a:r>
              <a:rPr lang="sk-SK" b="1" dirty="0"/>
              <a:t>osobitné predpisy</a:t>
            </a:r>
            <a:r>
              <a:rPr lang="sk-SK" dirty="0"/>
              <a:t>.“</a:t>
            </a:r>
          </a:p>
        </p:txBody>
      </p:sp>
      <p:sp>
        <p:nvSpPr>
          <p:cNvPr id="8" name="BlokTextu 7"/>
          <p:cNvSpPr txBox="1"/>
          <p:nvPr/>
        </p:nvSpPr>
        <p:spPr>
          <a:xfrm>
            <a:off x="692562" y="5647764"/>
            <a:ext cx="8881744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Nariadenie vlády SR č. 58/2013 </a:t>
            </a:r>
            <a:r>
              <a:rPr lang="sk-SK" b="1" dirty="0" err="1"/>
              <a:t>Z.z</a:t>
            </a:r>
            <a:r>
              <a:rPr lang="sk-SK" b="1" dirty="0"/>
              <a:t>. </a:t>
            </a:r>
            <a:r>
              <a:rPr lang="sk-SK" dirty="0"/>
              <a:t>o odvodoch za odňatie a neoprávnený záber PP</a:t>
            </a:r>
          </a:p>
        </p:txBody>
      </p:sp>
    </p:spTree>
    <p:extLst>
      <p:ext uri="{BB962C8B-B14F-4D97-AF65-F5344CB8AC3E}">
        <p14:creationId xmlns:p14="http://schemas.microsoft.com/office/powerpoint/2010/main" val="254608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692562" y="300669"/>
            <a:ext cx="11291295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k-SK" sz="4000" dirty="0"/>
              <a:t>Smernica EÚ o monitoringu a odolnosti pôdy</a:t>
            </a:r>
          </a:p>
          <a:p>
            <a:r>
              <a:rPr lang="sk-SK" sz="4000" dirty="0"/>
              <a:t> (</a:t>
            </a:r>
            <a:r>
              <a:rPr lang="sk-SK" sz="4000" dirty="0" err="1"/>
              <a:t>Soil</a:t>
            </a:r>
            <a:r>
              <a:rPr lang="sk-SK" sz="4000" dirty="0"/>
              <a:t> Monitoring </a:t>
            </a:r>
            <a:r>
              <a:rPr lang="sk-SK" sz="4000" dirty="0" err="1"/>
              <a:t>Law</a:t>
            </a:r>
            <a:r>
              <a:rPr lang="sk-SK" sz="4000" dirty="0"/>
              <a:t> – SML)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692560" y="2145937"/>
            <a:ext cx="11291295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/>
              <a:t>Návrh Smernice  Európskeho parlamentu a Rady s názvom „</a:t>
            </a:r>
            <a:r>
              <a:rPr lang="sk-SK" dirty="0" err="1"/>
              <a:t>Directive</a:t>
            </a:r>
            <a:r>
              <a:rPr lang="sk-SK" dirty="0"/>
              <a:t> on </a:t>
            </a:r>
            <a:r>
              <a:rPr lang="sk-SK" dirty="0" err="1"/>
              <a:t>Soil</a:t>
            </a:r>
            <a:r>
              <a:rPr lang="sk-SK" dirty="0"/>
              <a:t> Monitoring and </a:t>
            </a:r>
            <a:r>
              <a:rPr lang="sk-SK" dirty="0" err="1"/>
              <a:t>Resilience</a:t>
            </a:r>
            <a:r>
              <a:rPr lang="sk-SK" dirty="0"/>
              <a:t> (</a:t>
            </a:r>
            <a:r>
              <a:rPr lang="sk-SK" dirty="0" err="1"/>
              <a:t>Soil</a:t>
            </a:r>
            <a:r>
              <a:rPr lang="sk-SK" dirty="0"/>
              <a:t> monitoring </a:t>
            </a:r>
            <a:r>
              <a:rPr lang="sk-SK" dirty="0" err="1"/>
              <a:t>law</a:t>
            </a:r>
            <a:r>
              <a:rPr lang="sk-SK" dirty="0"/>
              <a:t> - SML)“ predstavený 5. júla 2023 bol pripravovaný s pracovným názvom „</a:t>
            </a:r>
            <a:r>
              <a:rPr lang="sk-SK" dirty="0" err="1"/>
              <a:t>Soil</a:t>
            </a:r>
            <a:r>
              <a:rPr lang="sk-SK" dirty="0"/>
              <a:t> </a:t>
            </a:r>
            <a:r>
              <a:rPr lang="sk-SK" dirty="0" err="1"/>
              <a:t>Health</a:t>
            </a:r>
            <a:r>
              <a:rPr lang="sk-SK" dirty="0"/>
              <a:t> </a:t>
            </a:r>
            <a:r>
              <a:rPr lang="sk-SK" dirty="0" err="1"/>
              <a:t>Law</a:t>
            </a:r>
            <a:r>
              <a:rPr lang="sk-SK" dirty="0"/>
              <a:t>“ – zákon o zdraví pôdy</a:t>
            </a:r>
          </a:p>
          <a:p>
            <a:r>
              <a:rPr lang="sk-SK" dirty="0"/>
              <a:t>- nie je to nová iniciatíva, ide o výsledok dlhodobých aktivít nadväzujúcich na neúspešný proces schvaľovania „</a:t>
            </a:r>
            <a:r>
              <a:rPr lang="sk-SK" dirty="0" err="1"/>
              <a:t>Soil</a:t>
            </a:r>
            <a:r>
              <a:rPr lang="sk-SK" dirty="0"/>
              <a:t> </a:t>
            </a:r>
            <a:r>
              <a:rPr lang="sk-SK" dirty="0" err="1"/>
              <a:t>Framework</a:t>
            </a:r>
            <a:r>
              <a:rPr lang="sk-SK" dirty="0"/>
              <a:t> </a:t>
            </a:r>
            <a:r>
              <a:rPr lang="sk-SK" dirty="0" err="1"/>
              <a:t>Directive</a:t>
            </a:r>
            <a:r>
              <a:rPr lang="sk-SK" dirty="0"/>
              <a:t>“ z roku 2006, stiahnutej z EP v roku 2014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92561" y="3868095"/>
            <a:ext cx="11291295" cy="20313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sk-SK" b="1" dirty="0"/>
              <a:t>Cieľ smernice: </a:t>
            </a:r>
          </a:p>
          <a:p>
            <a:pPr algn="just"/>
            <a:r>
              <a:rPr lang="sk-SK" dirty="0"/>
              <a:t>„Zaviesť „pevný a koherentný“ </a:t>
            </a:r>
            <a:r>
              <a:rPr lang="sk-SK" b="1" dirty="0"/>
              <a:t>rámec monitorovania pôdy pre všetky pôdy naprieč EÚ </a:t>
            </a:r>
            <a:r>
              <a:rPr lang="sk-SK" dirty="0"/>
              <a:t>a neustále zlepšovať zdravie pôdy v Únii </a:t>
            </a:r>
            <a:r>
              <a:rPr lang="sk-SK" b="1" dirty="0"/>
              <a:t>s cieľom dosiahnuť do roku 2050 zdravé pôdy </a:t>
            </a:r>
            <a:r>
              <a:rPr lang="sk-SK" dirty="0"/>
              <a:t>a udržať ich v zdravom stave, aby mohli </a:t>
            </a:r>
            <a:r>
              <a:rPr lang="sk-SK" b="1" dirty="0"/>
              <a:t>poskytovať rozmanité ekosystémové služby </a:t>
            </a:r>
            <a:r>
              <a:rPr lang="sk-SK" dirty="0"/>
              <a:t>v rozsahu, ktorý bude dostatočný na uspokojenie environmentálnych, spoločenských a hospodárskych potrieb, pomohli predchádzať vplyvom zmeny klímy a straty biodiverzity a zmierňovať ich, zvyšovať odolnosť voči prírodným katastrofám a odolnosť potravinovej bezpečnosti a kontaminácia pôdy sa tak znížila na úroveň, ktorá sa už nebude považovať za škodlivú pre ľudské zdravie alebo životné prostredie.“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650092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181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Predmet úpravy – návrh Smernice: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612" y="1611383"/>
            <a:ext cx="5921187" cy="4456042"/>
          </a:xfrm>
          <a:prstGeom prst="rect">
            <a:avLst/>
          </a:prstGeom>
        </p:spPr>
      </p:pic>
      <p:sp>
        <p:nvSpPr>
          <p:cNvPr id="8" name="Obdĺžnik 7"/>
          <p:cNvSpPr/>
          <p:nvPr/>
        </p:nvSpPr>
        <p:spPr>
          <a:xfrm>
            <a:off x="762482" y="1615855"/>
            <a:ext cx="4428564" cy="230832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sk-SK" b="1" dirty="0"/>
              <a:t>Smernica stanovuje opatrenia týkajúce sa: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sk-SK" dirty="0"/>
              <a:t>Monitorovania a posúdenia zdravia pôdy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sk-SK" dirty="0"/>
              <a:t>Udržateľného obhospodarovania pôdy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sk-SK" dirty="0"/>
              <a:t>Kontaminovaných lokalít</a:t>
            </a:r>
          </a:p>
        </p:txBody>
      </p:sp>
      <p:pic>
        <p:nvPicPr>
          <p:cNvPr id="1026" name="Picture 2" descr="ua]Відкрита зустріч із експертною групою щодо акредитаційної  експертизи[:en]Open meeting with the expert group on accreditation  expertise[:] | Кафедра теорії та практики управління ФСП КПІ ім. Ігоря  Сікорськог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89" y="4240606"/>
            <a:ext cx="4733657" cy="210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036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181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sk-SK" dirty="0"/>
              <a:t>Predmet úpravy – zákon o ochrane pôdy: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838201" y="3554574"/>
            <a:ext cx="10515600" cy="286232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Základné princípy:</a:t>
            </a:r>
          </a:p>
          <a:p>
            <a:pPr marL="285750" indent="-285750">
              <a:buFontTx/>
              <a:buChar char="-"/>
            </a:pPr>
            <a:r>
              <a:rPr lang="sk-SK" dirty="0"/>
              <a:t>Povinnosť vlastníka a užívateľa zachovávať vlastnosti a funkcie pôdy – udržateľné využívanie pôdy</a:t>
            </a:r>
          </a:p>
          <a:p>
            <a:pPr marL="285750" indent="-285750">
              <a:buFontTx/>
              <a:buChar char="-"/>
            </a:pPr>
            <a:r>
              <a:rPr lang="sk-SK" dirty="0"/>
              <a:t>Ochrana kvality a výmery poľnohospodárskej pôdy</a:t>
            </a:r>
          </a:p>
          <a:p>
            <a:pPr marL="285750" indent="-285750">
              <a:buFontTx/>
              <a:buChar char="-"/>
            </a:pPr>
            <a:r>
              <a:rPr lang="sk-SK" dirty="0"/>
              <a:t>Povinnosť vlastníka zosúladiť druh pozemku s evidenciou v katastri</a:t>
            </a:r>
          </a:p>
          <a:p>
            <a:pPr marL="285750" indent="-285750">
              <a:buFontTx/>
              <a:buChar char="-"/>
            </a:pPr>
            <a:r>
              <a:rPr lang="sk-SK" dirty="0"/>
              <a:t>Zmena druhu pozemku možná len na základe rozhodnutia alebo súhlasu orgánu ochrany pôdy (aj zmena na lesný pozemok)</a:t>
            </a:r>
          </a:p>
          <a:p>
            <a:pPr marL="285750" indent="-285750">
              <a:buFontTx/>
              <a:buChar char="-"/>
            </a:pPr>
            <a:r>
              <a:rPr lang="sk-SK" dirty="0"/>
              <a:t>Územné plány navrhujúce záber pôdy musia byť odsúhlasené orgánom ochrany pôdy, inak sú neplatné</a:t>
            </a:r>
          </a:p>
          <a:p>
            <a:pPr marL="285750" indent="-285750">
              <a:buFontTx/>
              <a:buChar char="-"/>
            </a:pPr>
            <a:r>
              <a:rPr lang="sk-SK" dirty="0"/>
              <a:t>Záber pôdy len pri dodržaní zásad ochrany, ochrana najkvalitnejšej pôdy a viníc, odvod za záber do 20 eur/m2, vinice až do 100 eur/m2</a:t>
            </a:r>
          </a:p>
          <a:p>
            <a:pPr marL="285750" indent="-285750">
              <a:buFontTx/>
              <a:buChar char="-"/>
            </a:pPr>
            <a:endParaRPr lang="sk-SK" dirty="0"/>
          </a:p>
        </p:txBody>
      </p:sp>
      <p:sp>
        <p:nvSpPr>
          <p:cNvPr id="3" name="BlokTextu 2"/>
          <p:cNvSpPr txBox="1"/>
          <p:nvPr/>
        </p:nvSpPr>
        <p:spPr>
          <a:xfrm>
            <a:off x="838200" y="1622611"/>
            <a:ext cx="10515600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Predmet zákona</a:t>
            </a:r>
            <a:r>
              <a:rPr lang="sk-SK" dirty="0"/>
              <a:t>: ochrana vlastností a funkcií poľnohospodárskej pôdy a zabezpečenie jej trvalo udržateľného obhospodarovania a poľnohospodárskeho využívania , ochranu environmentálnych funkcií poľnohospodárskej pôdy, ktoré sú: produkcia biomasy, filtrácia, neutralizácia a premena látok v prírode, udržiavanie ekologického a genetického potenciálu živých organizmov v prírode, ochranu výmery poľnohospodárskej pôdy pred neoprávnenými zábermi na nepoľnohospodárske použitie, postup pri zmene druhu pozemku a pri odňatí z PP, sankcie za porušenie povinností ustanovených týmto zákonom.</a:t>
            </a:r>
          </a:p>
        </p:txBody>
      </p:sp>
    </p:spTree>
    <p:extLst>
      <p:ext uri="{BB962C8B-B14F-4D97-AF65-F5344CB8AC3E}">
        <p14:creationId xmlns:p14="http://schemas.microsoft.com/office/powerpoint/2010/main" val="327683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4051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sk-SK" dirty="0"/>
              <a:t>Rozsah pôsobnosti: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710953" cy="1428563"/>
          </a:xfrm>
          <a:ln>
            <a:solidFill>
              <a:srgbClr val="00B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sk-SK" b="1" dirty="0"/>
              <a:t>Smernica: </a:t>
            </a:r>
          </a:p>
          <a:p>
            <a:pPr marL="0" indent="0">
              <a:buNone/>
            </a:pPr>
            <a:r>
              <a:rPr lang="sk-SK" b="1" dirty="0"/>
              <a:t>Všetky pôdy </a:t>
            </a:r>
            <a:r>
              <a:rPr lang="sk-SK" dirty="0"/>
              <a:t>na území členských štátov.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pPr marL="0" indent="0">
              <a:buNone/>
            </a:pPr>
            <a:r>
              <a:rPr lang="sk-SK" b="1" dirty="0"/>
              <a:t>Poľnohospodárska pôda </a:t>
            </a:r>
            <a:r>
              <a:rPr lang="sk-SK" dirty="0"/>
              <a:t>evidovaná v katastri ako orná pôda, chmeľnice, vinice, ovocné sady, záhrady a trvalé trávne porasty, </a:t>
            </a:r>
            <a:r>
              <a:rPr lang="sk-SK" dirty="0" err="1"/>
              <a:t>t.j</a:t>
            </a:r>
            <a:r>
              <a:rPr lang="sk-SK" dirty="0"/>
              <a:t>. 49% územia SR.</a:t>
            </a:r>
          </a:p>
        </p:txBody>
      </p:sp>
      <p:graphicFrame>
        <p:nvGraphicFramePr>
          <p:cNvPr id="5" name="Zástupný objekt pre obsah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041152"/>
              </p:ext>
            </p:extLst>
          </p:nvPr>
        </p:nvGraphicFramePr>
        <p:xfrm>
          <a:off x="1225923" y="3179263"/>
          <a:ext cx="4406153" cy="323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8593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4051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sk-SK" dirty="0"/>
              <a:t>Pôdne okrsky :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/>
              <a:t>Smernica: </a:t>
            </a:r>
          </a:p>
          <a:p>
            <a:r>
              <a:rPr lang="sk-SK" dirty="0"/>
              <a:t>ČŠ vytvoria na svojom území „pôdne okrsky“</a:t>
            </a:r>
          </a:p>
          <a:p>
            <a:r>
              <a:rPr lang="sk-SK" dirty="0"/>
              <a:t>Počet ponechaný na uvážení ČŠ, najmenej však  na úrovni NUTS 1</a:t>
            </a:r>
          </a:p>
          <a:p>
            <a:r>
              <a:rPr lang="sk-SK" dirty="0"/>
              <a:t>Snaha o homogénnosť z hľadiska pôdneho typu, klimatických podmienok, environmentálnych zón,  využívania pôdy pri rešpektovaní územnosprávneho členenia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822140" y="1825625"/>
            <a:ext cx="4531660" cy="1563034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pPr marL="0" indent="0">
              <a:buNone/>
            </a:pPr>
            <a:r>
              <a:rPr lang="sk-SK" dirty="0"/>
              <a:t>Legislatíva SR obdobný prvok neobsahuje. 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6" name="Obrázok 5" descr="http://www.podnemapy.sk/portal/verejnost/kvalita_pody/images/kvalita_map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140" y="3657601"/>
            <a:ext cx="4105836" cy="2269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5413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4051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sk-SK" dirty="0"/>
              <a:t>Príslušné orgány :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69541" cy="358009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/>
              <a:t>Smernica: </a:t>
            </a:r>
          </a:p>
          <a:p>
            <a:r>
              <a:rPr lang="sk-SK" dirty="0"/>
              <a:t>ČŠ určia príslušné orgány, zodpovedné za plnenie povinností vyplývajúcich zo Smernice</a:t>
            </a:r>
          </a:p>
          <a:p>
            <a:r>
              <a:rPr lang="sk-SK" dirty="0"/>
              <a:t>Jeden príslušný orgán pre každý pôdny okrsok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822140" y="1825625"/>
            <a:ext cx="4531659" cy="435133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pPr marL="0" indent="0">
              <a:buNone/>
            </a:pPr>
            <a:r>
              <a:rPr lang="sk-SK" dirty="0"/>
              <a:t>Orgány ochrany PP:</a:t>
            </a:r>
          </a:p>
          <a:p>
            <a:pPr>
              <a:buFontTx/>
              <a:buChar char="-"/>
            </a:pPr>
            <a:r>
              <a:rPr lang="sk-SK" dirty="0"/>
              <a:t>MPRV SR</a:t>
            </a:r>
          </a:p>
          <a:p>
            <a:pPr>
              <a:buFontTx/>
              <a:buChar char="-"/>
            </a:pPr>
            <a:r>
              <a:rPr lang="sk-SK" dirty="0"/>
              <a:t>Okresné úrady – pozemkové a lesné odbory</a:t>
            </a:r>
          </a:p>
          <a:p>
            <a:pPr marL="0" indent="0">
              <a:buNone/>
            </a:pPr>
            <a:r>
              <a:rPr lang="sk-SK" dirty="0"/>
              <a:t>Odborný dohľad :</a:t>
            </a:r>
          </a:p>
          <a:p>
            <a:pPr>
              <a:buFontTx/>
              <a:buChar char="-"/>
            </a:pPr>
            <a:r>
              <a:rPr lang="sk-SK" dirty="0"/>
              <a:t>NPPC – VÚPOP (Pôdna služba)</a:t>
            </a:r>
          </a:p>
          <a:p>
            <a:pPr>
              <a:buFontTx/>
              <a:buChar char="-"/>
            </a:pPr>
            <a:r>
              <a:rPr lang="sk-SK" dirty="0"/>
              <a:t>ÚKSÚP</a:t>
            </a:r>
          </a:p>
        </p:txBody>
      </p:sp>
    </p:spTree>
    <p:extLst>
      <p:ext uri="{BB962C8B-B14F-4D97-AF65-F5344CB8AC3E}">
        <p14:creationId xmlns:p14="http://schemas.microsoft.com/office/powerpoint/2010/main" val="2663645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sk-SK" dirty="0"/>
              <a:t>Rámec monitorovania zdravia pôdy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sk-SK" b="1" dirty="0"/>
              <a:t>Smernica:</a:t>
            </a:r>
          </a:p>
          <a:p>
            <a:pPr>
              <a:buFontTx/>
              <a:buChar char="-"/>
            </a:pPr>
            <a:r>
              <a:rPr lang="sk-SK" dirty="0"/>
              <a:t>Monitorovanie zdravia pôdy v každom pôdnom okrsku </a:t>
            </a:r>
          </a:p>
          <a:p>
            <a:pPr>
              <a:buFontTx/>
              <a:buChar char="-"/>
            </a:pPr>
            <a:r>
              <a:rPr lang="sk-SK" dirty="0"/>
              <a:t>Hustota siete a miesta odberu vzoriek – kritériom je  max. 5% plošná nepresnosť </a:t>
            </a:r>
          </a:p>
          <a:p>
            <a:pPr>
              <a:buFontTx/>
              <a:buChar char="-"/>
            </a:pPr>
            <a:r>
              <a:rPr lang="sk-SK" dirty="0"/>
              <a:t>Periodicita odberu vzoriek najviac 5 rokov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sk-SK" b="1" dirty="0"/>
              <a:t>Zákon o ochrane pôdy:</a:t>
            </a:r>
          </a:p>
          <a:p>
            <a:pPr marL="0" indent="0">
              <a:buNone/>
            </a:pPr>
            <a:r>
              <a:rPr lang="sk-SK" dirty="0"/>
              <a:t>§ 24 ods. 3 písm. a) zákona „V rámci odborného dohľadu pôdna služba vykonáva prieskum a monitorovanie poľnohospodárskej pôdy“.</a:t>
            </a:r>
          </a:p>
          <a:p>
            <a:pPr marL="0" indent="0">
              <a:buNone/>
            </a:pPr>
            <a:r>
              <a:rPr lang="sk-SK" dirty="0"/>
              <a:t>Parametre monitoringu pôd (hustota siete, periodicita odberu vzoriek) legislatíva osobitne neupravuje.</a:t>
            </a:r>
          </a:p>
        </p:txBody>
      </p:sp>
    </p:spTree>
    <p:extLst>
      <p:ext uri="{BB962C8B-B14F-4D97-AF65-F5344CB8AC3E}">
        <p14:creationId xmlns:p14="http://schemas.microsoft.com/office/powerpoint/2010/main" val="342136540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952</TotalTime>
  <Words>1626</Words>
  <Application>Microsoft Office PowerPoint</Application>
  <PresentationFormat>Širokouhlá</PresentationFormat>
  <Paragraphs>130</Paragraphs>
  <Slides>17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Motív balíka Office</vt:lpstr>
      <vt:lpstr>Prezentácia programu PowerPoint</vt:lpstr>
      <vt:lpstr>Prezentácia programu PowerPoint</vt:lpstr>
      <vt:lpstr>Prezentácia programu PowerPoint</vt:lpstr>
      <vt:lpstr>Predmet úpravy – návrh Smernice:</vt:lpstr>
      <vt:lpstr>Predmet úpravy – zákon o ochrane pôdy:</vt:lpstr>
      <vt:lpstr>Rozsah pôsobnosti:</vt:lpstr>
      <vt:lpstr>Pôdne okrsky :</vt:lpstr>
      <vt:lpstr>Príslušné orgány :</vt:lpstr>
      <vt:lpstr>Rámec monitorovania zdravia pôdy </vt:lpstr>
      <vt:lpstr>Pôdne deskriptory, kritériá zdravia pôdy </vt:lpstr>
      <vt:lpstr>Jeden príklad za všetky - erózia pôdy : </vt:lpstr>
      <vt:lpstr>Udržateľné obhospodarovanie pôdy: </vt:lpstr>
      <vt:lpstr>Zásady zmierňovania záberu pôdy : </vt:lpstr>
      <vt:lpstr>Kontaminované lokality : </vt:lpstr>
      <vt:lpstr>Transpozícia Smernice : </vt:lpstr>
      <vt:lpstr>VÝZVY :</vt:lpstr>
      <vt:lpstr>Prezentácia programu PowerPoint</vt:lpstr>
    </vt:vector>
  </TitlesOfParts>
  <Company>MPSR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Lazúr Richard</dc:creator>
  <cp:lastModifiedBy>Pekárová Eva</cp:lastModifiedBy>
  <cp:revision>86</cp:revision>
  <dcterms:created xsi:type="dcterms:W3CDTF">2023-09-22T05:09:08Z</dcterms:created>
  <dcterms:modified xsi:type="dcterms:W3CDTF">2023-11-15T05:50:44Z</dcterms:modified>
</cp:coreProperties>
</file>